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87" d="100"/>
          <a:sy n="87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9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2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0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2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DA05-899E-42C4-B48F-3CFE33EB7B33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D7E69-1BDF-4D54-93D3-B0EA7C08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95400" y="2169825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Accounting Assignment:</a:t>
            </a:r>
          </a:p>
          <a:p>
            <a:r>
              <a:rPr lang="en-C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Designation</a:t>
            </a:r>
            <a:endParaRPr lang="en-C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743"/>
            <a:ext cx="3429000" cy="22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058707"/>
            <a:ext cx="2808514" cy="21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2" y="4091066"/>
            <a:ext cx="2307771" cy="21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4691445"/>
            <a:ext cx="5429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86" y="534382"/>
            <a:ext cx="4648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177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1964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7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Certified General Accountant (CGA)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6331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Salary range</a:t>
            </a:r>
          </a:p>
          <a:p>
            <a:endParaRPr lang="en-US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Overall, salaries for CGAs range from about $40,000 to well over $100,000 a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who are in the CGA program and working as accountants may start at less than $40,000 a year. However, salary levels jump significantly once the CGA program has been completed.</a:t>
            </a:r>
          </a:p>
          <a:p>
            <a:endParaRPr lang="en-C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CGAs in senior positions may earn more than $100,000 a year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highest salaries are typically earned by partners, presidents, chief executive officers, and chief financial officers.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-Right Arrow 7"/>
          <p:cNvSpPr/>
          <p:nvPr/>
        </p:nvSpPr>
        <p:spPr>
          <a:xfrm rot="10800000">
            <a:off x="0" y="1447800"/>
            <a:ext cx="9009743" cy="698182"/>
          </a:xfrm>
          <a:prstGeom prst="left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own Arrow 9"/>
          <p:cNvSpPr/>
          <p:nvPr/>
        </p:nvSpPr>
        <p:spPr>
          <a:xfrm>
            <a:off x="2019300" y="1143000"/>
            <a:ext cx="3810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228600" y="161108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endParaRPr lang="en-C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161931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en-C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52917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18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1818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0" grpId="1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Universities or Colleges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6331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/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Universities or Colleges that fulfill the requirement ar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e: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Brock University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McGill University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Lambton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College</a:t>
            </a: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Richard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Ivey School of Business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Western University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5771" y="1055914"/>
            <a:ext cx="4038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Wilfrid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Laurier University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Concordia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Waterloo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Schulich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School of Business,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York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Queen's University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3429000" cy="256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97" y="1256626"/>
            <a:ext cx="2707503" cy="190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11" y="3893138"/>
            <a:ext cx="2550689" cy="177374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79621"/>
            <a:ext cx="3162300" cy="14478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54" y="5713071"/>
            <a:ext cx="4429125" cy="10287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61"/>
            <a:ext cx="3200400" cy="21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6286" y="27432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Wharton School of Business: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Pennsylvania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31953"/>
            <a:ext cx="3985974" cy="253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70" y="361414"/>
            <a:ext cx="3579187" cy="238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01" y="838200"/>
            <a:ext cx="3933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1" y="3962400"/>
            <a:ext cx="3245531" cy="22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53" y="40362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6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C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55877"/>
            <a:ext cx="9067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minimum requirements to apply to Wharton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Application which could be found on the website.</a:t>
            </a:r>
            <a:endParaRPr lang="en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Penn </a:t>
            </a:r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Supplement.</a:t>
            </a:r>
            <a:endParaRPr lang="en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</a:t>
            </a:r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two SAT Subject Tests OR ACT Plus </a:t>
            </a: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Writing.</a:t>
            </a:r>
            <a:endParaRPr lang="en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Candidates to The Wharton School are strongly encouraged to take the Mathematics Subject Test, Level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secondary school </a:t>
            </a: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transcripts.</a:t>
            </a:r>
            <a:endParaRPr lang="en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Teacher </a:t>
            </a: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Evaluations.</a:t>
            </a:r>
            <a:endParaRPr lang="en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and Counselor </a:t>
            </a: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Letter.</a:t>
            </a:r>
            <a:endParaRPr lang="en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6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 and Information</a:t>
            </a:r>
            <a:endParaRPr lang="en-C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34106"/>
            <a:ext cx="90297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GPA </a:t>
            </a:r>
            <a:r>
              <a:rPr lang="en-C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Wharton is 3.6 (out of 4.0</a:t>
            </a:r>
            <a:r>
              <a:rPr lang="en-C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C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enter Wharton, you need a high GPA and SAT score.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Co-op is an option at Wharton.</a:t>
            </a:r>
          </a:p>
          <a:p>
            <a:endParaRPr lang="en-C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Bachelor of Science and Commerce: 4 years</a:t>
            </a:r>
          </a:p>
          <a:p>
            <a:endParaRPr lang="en-C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courses in Grade 12 to take: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Algebra &amp; Geometry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Calculus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</a:p>
          <a:p>
            <a:endParaRPr lang="en-C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 at Wharton:</a:t>
            </a:r>
            <a:endParaRPr lang="en-C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ACCT201001 </a:t>
            </a:r>
            <a:r>
              <a:rPr lang="en-C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 ACCT </a:t>
            </a:r>
            <a:r>
              <a:rPr lang="en-C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en-C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ACCT101001 PRINCIPLES OF </a:t>
            </a:r>
            <a:r>
              <a:rPr lang="en-C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ACCT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ACCT613001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 AND MNGL ACCT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2629" y="335280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&amp; Management 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/ World Issues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 / Information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pPr lvl="0"/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</a:t>
            </a:r>
            <a:r>
              <a:rPr lang="en-C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191301 PRESENTATION SKILLS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INTS612001 HINDI L&amp;CP FALL TERM </a:t>
            </a:r>
            <a:endParaRPr lang="en-C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Chartered Accountant (CA)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7211"/>
            <a:ext cx="9144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Chartered Accountant (CA) qualifies a person to audit financial statements and business practices as well as offer advisory services to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clientèle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250000"/>
            </a:pPr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Education:</a:t>
            </a:r>
          </a:p>
          <a:p>
            <a:pPr>
              <a:buSzPct val="250000"/>
            </a:pPr>
            <a:endParaRPr lang="en-US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first step is to obtain a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achelor’s degree in any discipline.</a:t>
            </a:r>
          </a:p>
          <a:p>
            <a:pPr marL="3086100" lvl="6" indent="-342900">
              <a:buSzPct val="100000"/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are also required to complete a professional program determined by their provincial institute. </a:t>
            </a: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Prospective CAs must also find employment at a training office, such as a chartered accountancy firm that has been approved by the appropriate provincial institute.</a:t>
            </a: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Finally, candidates must pass the Uniform Evaluation (UFE). The 3-day exam is written once a year by all CA candidates across Canada.</a:t>
            </a:r>
          </a:p>
        </p:txBody>
      </p:sp>
    </p:spTree>
    <p:extLst>
      <p:ext uri="{BB962C8B-B14F-4D97-AF65-F5344CB8AC3E}">
        <p14:creationId xmlns:p14="http://schemas.microsoft.com/office/powerpoint/2010/main" val="21345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Chartered Accountant (CA)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6331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Criteria:</a:t>
            </a:r>
          </a:p>
          <a:p>
            <a:endParaRPr lang="en-US" sz="28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 can have Bachelor degrees in arts, science, engineering and other disciplines. </a:t>
            </a: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training period is for 3 years but may vary depending on the Province.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 student professional program or the equivalent must be completed. </a:t>
            </a:r>
          </a:p>
          <a:p>
            <a:pPr marL="1371600" lvl="8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programs offer graduate-level courses to ensure all candidates acquire the competencies required as a CA.</a:t>
            </a:r>
          </a:p>
          <a:p>
            <a:pPr marL="1257300" lvl="8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can apply directly to the CA Training Offices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jobs or meet with their recruitment agencies at the university campus.</a:t>
            </a:r>
          </a:p>
          <a:p>
            <a:pPr marL="457200" lvl="6" indent="-457200">
              <a:buBlip>
                <a:blip r:embed="rId2"/>
              </a:buBlip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Blip>
                <a:blip r:embed="rId2"/>
              </a:buBlip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Chartered Accountant (CA)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6331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Salary range</a:t>
            </a:r>
          </a:p>
          <a:p>
            <a:endParaRPr lang="en-US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Salaries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CAs depend on experience, employer, industry, and geographic location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university graduates entering the profession as trainees, salaries can range between $35,000 and $50,000 a year. </a:t>
            </a: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Newly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qualified CAs may earn from $50,000 to $80,000 a year. </a:t>
            </a: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3 to 5 years of experience can earn $100,000 or more a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Partners in chartered accountancy firms can earn well over $200,000 a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-Right Arrow 7"/>
          <p:cNvSpPr/>
          <p:nvPr/>
        </p:nvSpPr>
        <p:spPr>
          <a:xfrm rot="10800000">
            <a:off x="0" y="1447800"/>
            <a:ext cx="9009743" cy="698182"/>
          </a:xfrm>
          <a:prstGeom prst="left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own Arrow 9"/>
          <p:cNvSpPr/>
          <p:nvPr/>
        </p:nvSpPr>
        <p:spPr>
          <a:xfrm>
            <a:off x="1828800" y="1143000"/>
            <a:ext cx="3810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228600" y="161108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endParaRPr lang="en-C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161931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en-C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62083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1818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0" grpId="2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Certified Management Accountant (CMA)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7211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Certified Management Accountant (CMA) demonstrates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mix of expertise in financial accounting and strategic management. </a:t>
            </a:r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250000"/>
            </a:pPr>
            <a:endParaRPr lang="en-US" sz="24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250000"/>
            </a:pPr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Education:</a:t>
            </a:r>
          </a:p>
          <a:p>
            <a:pPr>
              <a:buSzPct val="250000"/>
            </a:pPr>
            <a:endParaRPr lang="en-US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first step is to obtain a Bachelor’s degree in any discipline.</a:t>
            </a:r>
          </a:p>
          <a:p>
            <a:pPr marL="3086100" lvl="6" indent="-342900">
              <a:buSzPct val="100000"/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After obtaining a degree and completing the required coursework, all applicants are required to write the national entrance exam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Candidates who successfully complete the exam must complete the Strategic Leadership Program, which is provided through the provincial affiliates of CMA Canada. </a:t>
            </a:r>
            <a:endParaRPr lang="en-C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Graduates of the Strategic Leadership Program are certified as CMA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32821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Certified Management Accountant (CMA)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6331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Criteria:</a:t>
            </a:r>
          </a:p>
          <a:p>
            <a:endParaRPr lang="en-US" sz="28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CMAs usually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degrees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accounting, business, commerce, or a related subject.</a:t>
            </a: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national exam,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candidates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tested on their accounting and management knowledge, as well as the ability to apply their knowledge.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Strategic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Leadership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 is part-time 2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years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course.</a:t>
            </a:r>
          </a:p>
          <a:p>
            <a:pPr marL="1371600" lvl="8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focuses on developing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candidates’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strategic management and leadership skills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71600" lvl="8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are also required to hold down a full-time job in management accounting during this period.</a:t>
            </a:r>
          </a:p>
          <a:p>
            <a:pPr marL="1371600" lvl="8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Certified Management Accountant (CMA)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6331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Salary range</a:t>
            </a:r>
          </a:p>
          <a:p>
            <a:endParaRPr lang="en-US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general, salaries can range from around $35,000 to more than $150,000 a year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Recent university graduates are generally employed as junior financial analysts or staff accountants while they work toward their CMA designations. These positions generally pay in the vicinity of $35,000 to $60,000 a 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Experienced CMAs may become senior financial analysts or finance managers. In these positions, they can earn upwards of $75,000 a year. </a:t>
            </a:r>
            <a:endParaRPr lang="en-C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Directors </a:t>
            </a: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departments often make more than $100,000 a year. </a:t>
            </a:r>
            <a:endParaRPr lang="en-C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Earnings for CMAs who start their own business depend on the success of their business. Those with a strong client base and a solid reputation often earn $65,000 to $150,000 a 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year or more.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-Right Arrow 7"/>
          <p:cNvSpPr/>
          <p:nvPr/>
        </p:nvSpPr>
        <p:spPr>
          <a:xfrm rot="10800000">
            <a:off x="0" y="1447800"/>
            <a:ext cx="9009743" cy="698182"/>
          </a:xfrm>
          <a:prstGeom prst="left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own Arrow 9"/>
          <p:cNvSpPr/>
          <p:nvPr/>
        </p:nvSpPr>
        <p:spPr>
          <a:xfrm>
            <a:off x="1828800" y="1143000"/>
            <a:ext cx="3810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228600" y="161108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endParaRPr lang="en-C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161931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en-C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52917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18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1818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0" grpId="1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Certified General Accountant (CGA)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7211"/>
            <a:ext cx="9144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Certified General Accountant (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CGA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is an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accounting professional with expertise in finance, taxation, business strategy, auditing, management, and business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leadership.</a:t>
            </a:r>
          </a:p>
          <a:p>
            <a:endParaRPr lang="en-CA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Education:</a:t>
            </a:r>
          </a:p>
          <a:p>
            <a:pPr>
              <a:buSzPct val="250000"/>
            </a:pPr>
            <a:endParaRPr lang="en-US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Candidates must fulfil three requirements in order to earn the CGA designation: </a:t>
            </a:r>
            <a:endParaRPr lang="en-C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SzPct val="2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hey </a:t>
            </a: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 earn a 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Bachelor’s </a:t>
            </a: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degree in any 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discipline.</a:t>
            </a:r>
          </a:p>
          <a:p>
            <a:pPr marL="800100" lvl="1" indent="-342900">
              <a:buSzPct val="200000"/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SzPct val="200000"/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omplete </a:t>
            </a: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program of professional studies (which involves passing a number of courses and exams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800100" lvl="1" indent="-342900">
              <a:buSzPct val="200000"/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SzPct val="2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btain </a:t>
            </a: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practical experience in the field of accounting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>
              <a:buSzPct val="200000"/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SzPct val="2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Although a bachelor’s degree is required to earn the CGA designation, it is not a prerequisite for admission into the CGA program of professional </a:t>
            </a:r>
            <a:r>
              <a:rPr lang="en-C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studies</a:t>
            </a:r>
            <a:endParaRPr lang="en-C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86100" lvl="6" indent="-342900"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86100" lvl="6" indent="-342900">
              <a:buSzPct val="100000"/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200000"/>
            </a:pPr>
            <a:endParaRPr lang="en-C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Certified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Accountant (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CGA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6331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Criteria:</a:t>
            </a:r>
          </a:p>
          <a:p>
            <a:endParaRPr lang="en-US" sz="28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Even though it is not necessary, students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who earn a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Bachelor’s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degree before starting the program may qualify for advanced standing.</a:t>
            </a: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national exam,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candidates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tested on their </a:t>
            </a:r>
            <a:r>
              <a:rPr lang="en-C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accounting, management knowledge and an ability </a:t>
            </a: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apply their knowledge.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CGA program is part-time and usually takes 2 to 7 years to complete, depending on a student’s level of education upon entry. </a:t>
            </a:r>
            <a:endParaRPr lang="en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work experience component can be completed while students are enrolled in the CGA program. Students may choose to work in public practice, in the business sector, for the </a:t>
            </a:r>
            <a:r>
              <a:rPr lang="en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government, etc.</a:t>
            </a:r>
            <a:r>
              <a:rPr lang="en-CA" sz="2400" dirty="0">
                <a:solidFill>
                  <a:schemeClr val="bg1"/>
                </a:solidFill>
              </a:rPr>
              <a:t/>
            </a:r>
            <a:br>
              <a:rPr lang="en-CA" sz="2400" dirty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1131</Words>
  <Application>Microsoft Office PowerPoint</Application>
  <PresentationFormat>On-screen Show (4:3)</PresentationFormat>
  <Paragraphs>196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Simcoe County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Simcoe County District School Board</dc:creator>
  <cp:lastModifiedBy>p.anand</cp:lastModifiedBy>
  <cp:revision>83</cp:revision>
  <dcterms:created xsi:type="dcterms:W3CDTF">2013-10-15T12:18:43Z</dcterms:created>
  <dcterms:modified xsi:type="dcterms:W3CDTF">2014-04-12T16:22:13Z</dcterms:modified>
</cp:coreProperties>
</file>